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23"/>
    <p:restoredTop sz="94610"/>
  </p:normalViewPr>
  <p:slideViewPr>
    <p:cSldViewPr snapToGrid="0" snapToObjects="1">
      <p:cViewPr varScale="1">
        <p:scale>
          <a:sx n="126" d="100"/>
          <a:sy n="126" d="100"/>
        </p:scale>
        <p:origin x="232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511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26.png"/><Relationship Id="rId5" Type="http://schemas.openxmlformats.org/officeDocument/2006/relationships/image" Target="../media/image37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Relationship Id="rId4" Type="http://schemas.openxmlformats.org/officeDocument/2006/relationships/image" Target="../media/image27.png"/><Relationship Id="rId5" Type="http://schemas.openxmlformats.org/officeDocument/2006/relationships/image" Target="../media/image40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Relationship Id="rId4" Type="http://schemas.openxmlformats.org/officeDocument/2006/relationships/image" Target="../media/image28.png"/><Relationship Id="rId5" Type="http://schemas.openxmlformats.org/officeDocument/2006/relationships/image" Target="../media/image4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png"/><Relationship Id="rId4" Type="http://schemas.openxmlformats.org/officeDocument/2006/relationships/image" Target="../media/image29.png"/><Relationship Id="rId5" Type="http://schemas.openxmlformats.org/officeDocument/2006/relationships/image" Target="../media/image4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9.png"/><Relationship Id="rId5" Type="http://schemas.openxmlformats.org/officeDocument/2006/relationships/image" Target="../media/image30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23.png"/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3" Type="http://schemas.openxmlformats.org/officeDocument/2006/relationships/image" Target="../media/image33.png"/><Relationship Id="rId1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F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2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3" name="Shape 1"/>
          <p:cNvSpPr/>
          <p:nvPr/>
        </p:nvSpPr>
        <p:spPr>
          <a:xfrm>
            <a:off x="8412480" y="-2011680"/>
            <a:ext cx="6400800" cy="6400800"/>
          </a:xfrm>
          <a:prstGeom prst="ellipse">
            <a:avLst/>
          </a:prstGeom>
          <a:solidFill>
            <a:srgbClr val="0F2B5C">
              <a:alpha val="60000"/>
            </a:srgbClr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4" name="Shape 2"/>
          <p:cNvSpPr/>
          <p:nvPr/>
        </p:nvSpPr>
        <p:spPr>
          <a:xfrm>
            <a:off x="9875520" y="3291840"/>
            <a:ext cx="3840480" cy="3840480"/>
          </a:xfrm>
          <a:prstGeom prst="ellipse">
            <a:avLst/>
          </a:prstGeom>
          <a:solidFill>
            <a:srgbClr val="2F6FED">
              <a:alpha val="22000"/>
            </a:srgbClr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5" name="Text 3"/>
          <p:cNvSpPr/>
          <p:nvPr/>
        </p:nvSpPr>
        <p:spPr>
          <a:xfrm>
            <a:off x="822960" y="21488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PERFORMANCE MANAGEMENT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514600"/>
            <a:ext cx="9601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Performance Management System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822960" y="379476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bilingual, workflow-driven employee performance review platform</a:t>
            </a:r>
            <a:endParaRPr lang="en-US" sz="16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on ASP.NET Core 8, Entity Framework Core, and PostgreSQL.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5989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8DA9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v1.0.0  ·  Production Readiness Reviewed  ·  English / Arabic (RTL)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F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WORKFLOW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Seven stages, fully enforced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786384" y="2834640"/>
            <a:ext cx="1319349" cy="1188720"/>
          </a:xfrm>
          <a:prstGeom prst="roundRect">
            <a:avLst>
              <a:gd name="adj" fmla="val 6154"/>
            </a:avLst>
          </a:prstGeom>
          <a:solidFill>
            <a:srgbClr val="0F2B5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KW"/>
          </a:p>
        </p:txBody>
      </p:sp>
      <p:sp>
        <p:nvSpPr>
          <p:cNvPr id="5" name="Text 3"/>
          <p:cNvSpPr/>
          <p:nvPr/>
        </p:nvSpPr>
        <p:spPr>
          <a:xfrm>
            <a:off x="786384" y="2834640"/>
            <a:ext cx="1319349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Creation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2105733" y="2834640"/>
            <a:ext cx="228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334333" y="2834640"/>
            <a:ext cx="1319349" cy="1188720"/>
          </a:xfrm>
          <a:prstGeom prst="roundRect">
            <a:avLst>
              <a:gd name="adj" fmla="val 6154"/>
            </a:avLst>
          </a:prstGeom>
          <a:solidFill>
            <a:srgbClr val="0F2B5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KW"/>
          </a:p>
        </p:txBody>
      </p:sp>
      <p:sp>
        <p:nvSpPr>
          <p:cNvPr id="8" name="Text 6"/>
          <p:cNvSpPr/>
          <p:nvPr/>
        </p:nvSpPr>
        <p:spPr>
          <a:xfrm>
            <a:off x="2334333" y="2834640"/>
            <a:ext cx="1319349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653681" y="2834640"/>
            <a:ext cx="228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882281" y="2834640"/>
            <a:ext cx="1319349" cy="1188720"/>
          </a:xfrm>
          <a:prstGeom prst="roundRect">
            <a:avLst>
              <a:gd name="adj" fmla="val 6154"/>
            </a:avLst>
          </a:prstGeom>
          <a:solidFill>
            <a:srgbClr val="0F2B5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KW"/>
          </a:p>
        </p:txBody>
      </p:sp>
      <p:sp>
        <p:nvSpPr>
          <p:cNvPr id="11" name="Text 9"/>
          <p:cNvSpPr/>
          <p:nvPr/>
        </p:nvSpPr>
        <p:spPr>
          <a:xfrm>
            <a:off x="3882281" y="2834640"/>
            <a:ext cx="1319349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201630" y="2834640"/>
            <a:ext cx="228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430230" y="2834640"/>
            <a:ext cx="1319349" cy="1188720"/>
          </a:xfrm>
          <a:prstGeom prst="roundRect">
            <a:avLst>
              <a:gd name="adj" fmla="val 6154"/>
            </a:avLst>
          </a:prstGeom>
          <a:solidFill>
            <a:srgbClr val="0F2B5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KW"/>
          </a:p>
        </p:txBody>
      </p:sp>
      <p:sp>
        <p:nvSpPr>
          <p:cNvPr id="14" name="Text 12"/>
          <p:cNvSpPr/>
          <p:nvPr/>
        </p:nvSpPr>
        <p:spPr>
          <a:xfrm>
            <a:off x="5430230" y="2834640"/>
            <a:ext cx="1319349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Submitted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HR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749578" y="2834640"/>
            <a:ext cx="228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978178" y="2834640"/>
            <a:ext cx="1319349" cy="1188720"/>
          </a:xfrm>
          <a:prstGeom prst="roundRect">
            <a:avLst>
              <a:gd name="adj" fmla="val 6154"/>
            </a:avLst>
          </a:prstGeom>
          <a:solidFill>
            <a:srgbClr val="0F2B5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KW"/>
          </a:p>
        </p:txBody>
      </p:sp>
      <p:sp>
        <p:nvSpPr>
          <p:cNvPr id="17" name="Text 15"/>
          <p:cNvSpPr/>
          <p:nvPr/>
        </p:nvSpPr>
        <p:spPr>
          <a:xfrm>
            <a:off x="6978178" y="2834640"/>
            <a:ext cx="1319349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Review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(1st)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297527" y="2834640"/>
            <a:ext cx="228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8526127" y="2834640"/>
            <a:ext cx="1319349" cy="1188720"/>
          </a:xfrm>
          <a:prstGeom prst="roundRect">
            <a:avLst>
              <a:gd name="adj" fmla="val 6154"/>
            </a:avLst>
          </a:prstGeom>
          <a:solidFill>
            <a:srgbClr val="0F2B5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KW"/>
          </a:p>
        </p:txBody>
      </p:sp>
      <p:sp>
        <p:nvSpPr>
          <p:cNvPr id="20" name="Text 18"/>
          <p:cNvSpPr/>
          <p:nvPr/>
        </p:nvSpPr>
        <p:spPr>
          <a:xfrm>
            <a:off x="8526127" y="2834640"/>
            <a:ext cx="1319349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Review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(Final)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845475" y="2834640"/>
            <a:ext cx="228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10074075" y="2834640"/>
            <a:ext cx="1319349" cy="1188720"/>
          </a:xfrm>
          <a:prstGeom prst="roundRect">
            <a:avLst>
              <a:gd name="adj" fmla="val 6154"/>
            </a:avLst>
          </a:prstGeom>
          <a:solidFill>
            <a:srgbClr val="2F6FED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KW"/>
          </a:p>
        </p:txBody>
      </p:sp>
      <p:sp>
        <p:nvSpPr>
          <p:cNvPr id="23" name="Text 21"/>
          <p:cNvSpPr/>
          <p:nvPr/>
        </p:nvSpPr>
        <p:spPr>
          <a:xfrm>
            <a:off x="10074075" y="2834640"/>
            <a:ext cx="1319349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371600" y="4572000"/>
            <a:ext cx="9418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independent HR reviewers must approve — the same person cannot perform both HR stages (segregation of duties).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WORKFLOW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Manager scoring &amp; employee acknowledgement</a:t>
            </a:r>
            <a:endParaRPr lang="en-US" sz="3200" dirty="0"/>
          </a:p>
        </p:txBody>
      </p:sp>
      <p:pic>
        <p:nvPicPr>
          <p:cNvPr id="4" name="Image 0" descr="./screenshots/11_pmform_manager_review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57200" y="2508199"/>
            <a:ext cx="5468112" cy="3076041"/>
          </a:xfrm>
          <a:prstGeom prst="rect">
            <a:avLst/>
          </a:prstGeom>
        </p:spPr>
      </p:pic>
      <p:pic>
        <p:nvPicPr>
          <p:cNvPr id="5" name="Image 1" descr="./screenshots/09_pmform_employee_ack_stage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263640" y="2477109"/>
            <a:ext cx="5577840" cy="313730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RECOVERY &amp; CONTROL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Workflow Administration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0789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HR-Administrator-only recovery console for the exceptional situations a normal flow can't handle — a manager who has left mid-cycle, a wrongly approved review, a stuck workflow.</a:t>
            </a:r>
            <a:endParaRPr lang="en-US" sz="1350" dirty="0"/>
          </a:p>
        </p:txBody>
      </p:sp>
      <p:pic>
        <p:nvPicPr>
          <p:cNvPr id="5" name="Image 0" descr="./screenshots/13_workflow_administration_details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468880" y="2377440"/>
            <a:ext cx="7232904" cy="4069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RECOVERY &amp; CONTROL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audited recovery actions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474720" cy="1920240"/>
          </a:xfrm>
          <a:prstGeom prst="roundRect">
            <a:avLst>
              <a:gd name="adj" fmla="val 4762"/>
            </a:avLst>
          </a:prstGeom>
          <a:solidFill>
            <a:srgbClr val="F4F7FE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5" name="Text 3"/>
          <p:cNvSpPr/>
          <p:nvPr/>
        </p:nvSpPr>
        <p:spPr>
          <a:xfrm>
            <a:off x="777240" y="201168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to Employee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697480"/>
            <a:ext cx="30175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Re-open acknowledgement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297680" y="1828800"/>
            <a:ext cx="3474720" cy="1920240"/>
          </a:xfrm>
          <a:prstGeom prst="roundRect">
            <a:avLst>
              <a:gd name="adj" fmla="val 4762"/>
            </a:avLst>
          </a:prstGeom>
          <a:solidFill>
            <a:srgbClr val="F4F7FE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8" name="Text 6"/>
          <p:cNvSpPr/>
          <p:nvPr/>
        </p:nvSpPr>
        <p:spPr>
          <a:xfrm>
            <a:off x="4526280" y="201168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to Manager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26280" y="2697480"/>
            <a:ext cx="30175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back for score correction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046720" y="1828800"/>
            <a:ext cx="3474720" cy="1920240"/>
          </a:xfrm>
          <a:prstGeom prst="roundRect">
            <a:avLst>
              <a:gd name="adj" fmla="val 4762"/>
            </a:avLst>
          </a:prstGeom>
          <a:solidFill>
            <a:srgbClr val="F4F7FE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1" name="Text 9"/>
          <p:cNvSpPr/>
          <p:nvPr/>
        </p:nvSpPr>
        <p:spPr>
          <a:xfrm>
            <a:off x="8275320" y="201168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Reopen Review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275320" y="2697480"/>
            <a:ext cx="30175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Re-open a completed review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023360"/>
            <a:ext cx="3474720" cy="1920240"/>
          </a:xfrm>
          <a:prstGeom prst="roundRect">
            <a:avLst>
              <a:gd name="adj" fmla="val 4762"/>
            </a:avLst>
          </a:prstGeom>
          <a:solidFill>
            <a:srgbClr val="F4F7FE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4" name="Text 12"/>
          <p:cNvSpPr/>
          <p:nvPr/>
        </p:nvSpPr>
        <p:spPr>
          <a:xfrm>
            <a:off x="777240" y="420624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Resend Notification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77240" y="4892040"/>
            <a:ext cx="30175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Re-send the current stage's email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297680" y="4023360"/>
            <a:ext cx="3474720" cy="1920240"/>
          </a:xfrm>
          <a:prstGeom prst="roundRect">
            <a:avLst>
              <a:gd name="adj" fmla="val 4762"/>
            </a:avLst>
          </a:prstGeom>
          <a:solidFill>
            <a:srgbClr val="F4F7FE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7" name="Text 15"/>
          <p:cNvSpPr/>
          <p:nvPr/>
        </p:nvSpPr>
        <p:spPr>
          <a:xfrm>
            <a:off x="4526280" y="420624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Administrative Completion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26280" y="4892040"/>
            <a:ext cx="30175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Finalize on a departed reviewer's behalf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046720" y="4023360"/>
            <a:ext cx="3474720" cy="1920240"/>
          </a:xfrm>
          <a:prstGeom prst="roundRect">
            <a:avLst>
              <a:gd name="adj" fmla="val 4762"/>
            </a:avLst>
          </a:prstGeom>
          <a:solidFill>
            <a:srgbClr val="F4F7FE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20" name="Text 18"/>
          <p:cNvSpPr/>
          <p:nvPr/>
        </p:nvSpPr>
        <p:spPr>
          <a:xfrm>
            <a:off x="8275320" y="420624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Unlock Review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275320" y="4892040"/>
            <a:ext cx="30175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 one field without rewinding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48640" y="626364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action: mandatory typed reason · confirmation step · one audit-log entry (actor, reason, previous/new state, IP).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WORKFLOW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Workflow state machine</a:t>
            </a:r>
            <a:endParaRPr lang="en-US" sz="3200" dirty="0"/>
          </a:p>
        </p:txBody>
      </p:sp>
      <p:pic>
        <p:nvPicPr>
          <p:cNvPr id="4" name="Image 0" descr="./diagrams/workflow_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297680" y="1310640"/>
            <a:ext cx="4023360" cy="54102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Reports — PDF &amp; Excel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Employee, Department, Manager, and Overall Organization summaries — generated fresh from the database on every export, never cached.</a:t>
            </a:r>
            <a:endParaRPr lang="en-US" sz="1400" dirty="0"/>
          </a:p>
        </p:txBody>
      </p:sp>
      <p:pic>
        <p:nvPicPr>
          <p:cNvPr id="5" name="Image 0" descr="./screenshots/14_reports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57200" y="2194560"/>
            <a:ext cx="5760720" cy="4297680"/>
          </a:xfrm>
          <a:prstGeom prst="rect">
            <a:avLst/>
          </a:prstGeom>
        </p:spPr>
      </p:pic>
      <p:pic>
        <p:nvPicPr>
          <p:cNvPr id="6" name="Image 1" descr="./screenshots/14b_pdf_report_sample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223760" y="2194560"/>
            <a:ext cx="4023360" cy="423367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LOCALIZATION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English / Arabic — full RTL mirroring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 pages, every string translated. RTL is applied at the document level — sidebar, tables, and data all mirror correctly, not just text direction.</a:t>
            </a:r>
            <a:endParaRPr lang="en-US" sz="1400" dirty="0"/>
          </a:p>
        </p:txBody>
      </p:sp>
      <p:pic>
        <p:nvPicPr>
          <p:cNvPr id="5" name="Image 0" descr="./screenshots/21_arabic_dashboar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386584" y="2286000"/>
            <a:ext cx="7397496" cy="4160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Scheduled jobs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Annual Forms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2039112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January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297680" y="16916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Mid-Year Reviews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297680" y="2039112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June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046720" y="16916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End-Year Reviews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046720" y="2039112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November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548640" y="274320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Reminder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3090672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day, 08:00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297680" y="274320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Escalation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297680" y="3090672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Monday, 08:00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8046720" y="274320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Cleanup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046720" y="3090672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1st of month</a:t>
            </a:r>
            <a:endParaRPr lang="en-US" sz="1150" dirty="0"/>
          </a:p>
        </p:txBody>
      </p:sp>
      <p:pic>
        <p:nvPicPr>
          <p:cNvPr id="16" name="Image 0" descr="./screenshots/15_scheduler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737360" y="3977640"/>
            <a:ext cx="8686800" cy="26060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Authentication &amp; authorization flow</a:t>
            </a:r>
            <a:endParaRPr lang="en-US" sz="3200" dirty="0"/>
          </a:p>
        </p:txBody>
      </p:sp>
      <p:pic>
        <p:nvPicPr>
          <p:cNvPr id="4" name="Image 0" descr="./diagrams/authentication_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" y="1508760"/>
            <a:ext cx="10972800" cy="5074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A1F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Defense in depth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731520" y="1938528"/>
            <a:ext cx="128016" cy="128016"/>
          </a:xfrm>
          <a:prstGeom prst="ellipse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5" name="Text 3"/>
          <p:cNvSpPr/>
          <p:nvPr/>
        </p:nvSpPr>
        <p:spPr>
          <a:xfrm>
            <a:off x="1051560" y="1691640"/>
            <a:ext cx="50292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lockout applies uniformly — including administrator accounts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31520" y="2990088"/>
            <a:ext cx="128016" cy="128016"/>
          </a:xfrm>
          <a:prstGeom prst="ellipse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7" name="Text 5"/>
          <p:cNvSpPr/>
          <p:nvPr/>
        </p:nvSpPr>
        <p:spPr>
          <a:xfrm>
            <a:off x="1051560" y="2743200"/>
            <a:ext cx="50292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Generic error messages prevent username enumeration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731520" y="4041648"/>
            <a:ext cx="128016" cy="128016"/>
          </a:xfrm>
          <a:prstGeom prst="ellipse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9" name="Text 7"/>
          <p:cNvSpPr/>
          <p:nvPr/>
        </p:nvSpPr>
        <p:spPr>
          <a:xfrm>
            <a:off x="1051560" y="3794760"/>
            <a:ext cx="50292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HTTPS/HSTS + Secure/SameSite cookies in Production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31520" y="5093208"/>
            <a:ext cx="128016" cy="128016"/>
          </a:xfrm>
          <a:prstGeom prst="ellipse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1" name="Text 9"/>
          <p:cNvSpPr/>
          <p:nvPr/>
        </p:nvSpPr>
        <p:spPr>
          <a:xfrm>
            <a:off x="1051560" y="4846320"/>
            <a:ext cx="50292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response headers (CSP, X-Frame-Options, Referrer-Policy)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217920" y="1938528"/>
            <a:ext cx="128016" cy="128016"/>
          </a:xfrm>
          <a:prstGeom prst="ellipse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3" name="Text 11"/>
          <p:cNvSpPr/>
          <p:nvPr/>
        </p:nvSpPr>
        <p:spPr>
          <a:xfrm>
            <a:off x="6537960" y="1691640"/>
            <a:ext cx="50292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SMTP &amp; Login-As passwords encrypted at rest (Data Protection)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217920" y="2990088"/>
            <a:ext cx="128016" cy="128016"/>
          </a:xfrm>
          <a:prstGeom prst="ellipse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5" name="Text 13"/>
          <p:cNvSpPr/>
          <p:nvPr/>
        </p:nvSpPr>
        <p:spPr>
          <a:xfrm>
            <a:off x="6537960" y="2743200"/>
            <a:ext cx="50292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Boot guard refuses to start with any unchanged default credential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217920" y="4041648"/>
            <a:ext cx="128016" cy="128016"/>
          </a:xfrm>
          <a:prstGeom prst="ellipse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7" name="Text 15"/>
          <p:cNvSpPr/>
          <p:nvPr/>
        </p:nvSpPr>
        <p:spPr>
          <a:xfrm>
            <a:off x="6537960" y="3794760"/>
            <a:ext cx="50292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Append-only audit trail — including the audit-toggle event itself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17920" y="5093208"/>
            <a:ext cx="128016" cy="128016"/>
          </a:xfrm>
          <a:prstGeom prst="ellipse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9" name="Text 17"/>
          <p:cNvSpPr/>
          <p:nvPr/>
        </p:nvSpPr>
        <p:spPr>
          <a:xfrm>
            <a:off x="6537960" y="4846320"/>
            <a:ext cx="50292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Segregated "Login As" impersonation, fully logged, never privilege-escalating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Agenda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8288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508760" y="1901952"/>
            <a:ext cx="42519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objectives &amp; target users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40080" y="28803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508760" y="2953512"/>
            <a:ext cx="42519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stack &amp; architecture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40080" y="39319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508760" y="4005072"/>
            <a:ext cx="42519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performance review workflow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49834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508760" y="5056632"/>
            <a:ext cx="42519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modules — dashboard, reports, master data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217920" y="18288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7086600" y="1901952"/>
            <a:ext cx="42519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 Administration &amp; recovery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217920" y="28803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7086600" y="2953512"/>
            <a:ext cx="42519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Localization, security &amp; audit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217920" y="39319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7086600" y="4005072"/>
            <a:ext cx="42519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Testing, deployment &amp; release readiness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217920" y="49834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08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7086600" y="5056632"/>
            <a:ext cx="42519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roadmap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action, accounted for</a:t>
            </a:r>
            <a:endParaRPr lang="en-US" sz="3200" dirty="0"/>
          </a:p>
        </p:txBody>
      </p:sp>
      <p:pic>
        <p:nvPicPr>
          <p:cNvPr id="4" name="Image 0" descr="./screenshots/20_login_as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57200" y="2103120"/>
            <a:ext cx="5577840" cy="313730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09360" y="2103120"/>
            <a:ext cx="53949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5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independent, append-only records:
</a:t>
            </a:r>
            <a:r>
              <a:rPr lang="en-US" sz="14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Log — </a:t>
            </a: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login attempts, Workflow Administration overrides, settings changes, user management, department changes.
</a:t>
            </a:r>
            <a:r>
              <a:rPr lang="en-US" sz="14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Impersonation Log — </a:t>
            </a: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"Login As" session: who, whom, when, IP — independent of the general audit toggle.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Testing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xUnit suite exercises the Core business-logic layer directly against an in-memory SQLite fixture — independent of the web host or a real PostgreSQL instance.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514600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6" name="Text 4"/>
          <p:cNvSpPr/>
          <p:nvPr/>
        </p:nvSpPr>
        <p:spPr>
          <a:xfrm>
            <a:off x="548640" y="251460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05840" y="2487168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workflow state machine — every transition, valid &amp; invalid source states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48640" y="3136392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9" name="Text 7"/>
          <p:cNvSpPr/>
          <p:nvPr/>
        </p:nvSpPr>
        <p:spPr>
          <a:xfrm>
            <a:off x="548640" y="3136392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05840" y="310896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six Workflow Administration recovery actions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48640" y="3758184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2" name="Text 10"/>
          <p:cNvSpPr/>
          <p:nvPr/>
        </p:nvSpPr>
        <p:spPr>
          <a:xfrm>
            <a:off x="548640" y="3758184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05840" y="373075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Permission resolution — self, manager, HR admin, branch viewer, exceptions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548640" y="4379976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5" name="Text 13"/>
          <p:cNvSpPr/>
          <p:nvPr/>
        </p:nvSpPr>
        <p:spPr>
          <a:xfrm>
            <a:off x="548640" y="437997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005840" y="4352544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Scoring, weighting, and rating-band resolution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548640" y="5001768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8" name="Text 16"/>
          <p:cNvSpPr/>
          <p:nvPr/>
        </p:nvSpPr>
        <p:spPr>
          <a:xfrm>
            <a:off x="548640" y="500176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4974336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dispatch — deduplication, redirect, idempotent duplicate prevention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48640" y="5623560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21" name="Text 19"/>
          <p:cNvSpPr/>
          <p:nvPr/>
        </p:nvSpPr>
        <p:spPr>
          <a:xfrm>
            <a:off x="548640" y="562356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005840" y="5596128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CSV import reconciliation &amp; idempotency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548640" y="630936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 (GitHub Actions) runs build + test on every push and pull request.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Deployment architecture</a:t>
            </a:r>
            <a:endParaRPr lang="en-US" sz="3200" dirty="0"/>
          </a:p>
        </p:txBody>
      </p:sp>
      <p:pic>
        <p:nvPicPr>
          <p:cNvPr id="4" name="Image 0" descr="./diagrams/deployment_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63040" y="1290320"/>
            <a:ext cx="9235440" cy="52425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A1F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V1.0.0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Release readiness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731520" y="1737360"/>
            <a:ext cx="10424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full production-readiness review across security, authorization, workflow integrity, localization, accessibility, database design, logging, deployment, documentation, and testing.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822960" y="2880360"/>
            <a:ext cx="3291840" cy="777240"/>
          </a:xfrm>
          <a:prstGeom prst="roundRect">
            <a:avLst>
              <a:gd name="adj" fmla="val 9412"/>
            </a:avLst>
          </a:prstGeom>
          <a:solidFill>
            <a:srgbClr val="0F2B5C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6" name="Text 4"/>
          <p:cNvSpPr/>
          <p:nvPr/>
        </p:nvSpPr>
        <p:spPr>
          <a:xfrm>
            <a:off x="822960" y="2880360"/>
            <a:ext cx="3291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Security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389120" y="2880360"/>
            <a:ext cx="3291840" cy="777240"/>
          </a:xfrm>
          <a:prstGeom prst="roundRect">
            <a:avLst>
              <a:gd name="adj" fmla="val 9412"/>
            </a:avLst>
          </a:prstGeom>
          <a:solidFill>
            <a:srgbClr val="0F2B5C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8" name="Text 6"/>
          <p:cNvSpPr/>
          <p:nvPr/>
        </p:nvSpPr>
        <p:spPr>
          <a:xfrm>
            <a:off x="4389120" y="2880360"/>
            <a:ext cx="3291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Authorization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955280" y="2880360"/>
            <a:ext cx="3291840" cy="777240"/>
          </a:xfrm>
          <a:prstGeom prst="roundRect">
            <a:avLst>
              <a:gd name="adj" fmla="val 9412"/>
            </a:avLst>
          </a:prstGeom>
          <a:solidFill>
            <a:srgbClr val="0F2B5C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0" name="Text 8"/>
          <p:cNvSpPr/>
          <p:nvPr/>
        </p:nvSpPr>
        <p:spPr>
          <a:xfrm>
            <a:off x="7955280" y="2880360"/>
            <a:ext cx="3291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Workflow Integrity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22960" y="3886200"/>
            <a:ext cx="3291840" cy="777240"/>
          </a:xfrm>
          <a:prstGeom prst="roundRect">
            <a:avLst>
              <a:gd name="adj" fmla="val 9412"/>
            </a:avLst>
          </a:prstGeom>
          <a:solidFill>
            <a:srgbClr val="0F2B5C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2" name="Text 10"/>
          <p:cNvSpPr/>
          <p:nvPr/>
        </p:nvSpPr>
        <p:spPr>
          <a:xfrm>
            <a:off x="822960" y="3886200"/>
            <a:ext cx="3291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Localization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389120" y="3886200"/>
            <a:ext cx="3291840" cy="777240"/>
          </a:xfrm>
          <a:prstGeom prst="roundRect">
            <a:avLst>
              <a:gd name="adj" fmla="val 9412"/>
            </a:avLst>
          </a:prstGeom>
          <a:solidFill>
            <a:srgbClr val="0F2B5C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4" name="Text 12"/>
          <p:cNvSpPr/>
          <p:nvPr/>
        </p:nvSpPr>
        <p:spPr>
          <a:xfrm>
            <a:off x="4389120" y="3886200"/>
            <a:ext cx="3291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Accessibility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955280" y="3886200"/>
            <a:ext cx="3291840" cy="777240"/>
          </a:xfrm>
          <a:prstGeom prst="roundRect">
            <a:avLst>
              <a:gd name="adj" fmla="val 9412"/>
            </a:avLst>
          </a:prstGeom>
          <a:solidFill>
            <a:srgbClr val="0F2B5C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6" name="Text 14"/>
          <p:cNvSpPr/>
          <p:nvPr/>
        </p:nvSpPr>
        <p:spPr>
          <a:xfrm>
            <a:off x="7955280" y="3886200"/>
            <a:ext cx="3291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Database Design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22960" y="4892040"/>
            <a:ext cx="3291840" cy="777240"/>
          </a:xfrm>
          <a:prstGeom prst="roundRect">
            <a:avLst>
              <a:gd name="adj" fmla="val 9412"/>
            </a:avLst>
          </a:prstGeom>
          <a:solidFill>
            <a:srgbClr val="0F2B5C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8" name="Text 16"/>
          <p:cNvSpPr/>
          <p:nvPr/>
        </p:nvSpPr>
        <p:spPr>
          <a:xfrm>
            <a:off x="822960" y="4892040"/>
            <a:ext cx="3291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Logging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389120" y="4892040"/>
            <a:ext cx="3291840" cy="777240"/>
          </a:xfrm>
          <a:prstGeom prst="roundRect">
            <a:avLst>
              <a:gd name="adj" fmla="val 9412"/>
            </a:avLst>
          </a:prstGeom>
          <a:solidFill>
            <a:srgbClr val="0F2B5C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20" name="Text 18"/>
          <p:cNvSpPr/>
          <p:nvPr/>
        </p:nvSpPr>
        <p:spPr>
          <a:xfrm>
            <a:off x="4389120" y="4892040"/>
            <a:ext cx="3291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Deployment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7955280" y="4892040"/>
            <a:ext cx="3291840" cy="777240"/>
          </a:xfrm>
          <a:prstGeom prst="roundRect">
            <a:avLst>
              <a:gd name="adj" fmla="val 9412"/>
            </a:avLst>
          </a:prstGeom>
          <a:solidFill>
            <a:srgbClr val="0F2B5C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22" name="Text 20"/>
          <p:cNvSpPr/>
          <p:nvPr/>
        </p:nvSpPr>
        <p:spPr>
          <a:xfrm>
            <a:off x="7955280" y="4892040"/>
            <a:ext cx="3291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Testing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22960" y="608076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Critical/High-severity finding: fixed and verified — build, automated tests, and live browser verification.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NEXT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Future roadmap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365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960120" y="1847088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Horizontal scaling — clustered job store, distributed session/cache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2450592"/>
            <a:ext cx="365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60120" y="246888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Nonce-based strict Content-Security-Policy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3072384"/>
            <a:ext cx="365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60120" y="3090672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Durable, shared Data Protection key storage for multi-instance deploys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3694176"/>
            <a:ext cx="365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60120" y="3712464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audit-log archival/partitioning strategy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4315968"/>
            <a:ext cx="365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960120" y="4334256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coverage for Login, Login-As, and PDF/Excel rendering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4937760"/>
            <a:ext cx="365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60120" y="4956048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production-ready Dockerfile for the web application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5559552"/>
            <a:ext cx="365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960120" y="55778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Timezone-aware date gating for review windows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48640" y="626364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Realistic, not-yet-implemented enhancements — not a description of gaps in the current release.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A1F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114800"/>
            <a:ext cx="5486400" cy="5486400"/>
          </a:xfrm>
          <a:prstGeom prst="ellipse">
            <a:avLst/>
          </a:prstGeom>
          <a:solidFill>
            <a:srgbClr val="0F2B5C">
              <a:alpha val="55000"/>
            </a:srgbClr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3" name="Text 1"/>
          <p:cNvSpPr/>
          <p:nvPr/>
        </p:nvSpPr>
        <p:spPr>
          <a:xfrm>
            <a:off x="822960" y="256032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Performance Management System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34290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512064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DA9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documentation set — README, User/Administrator/Technical/Database/Workflow/Deployment guides — accompanies this presentation.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EXISTS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business problem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57607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performance appraisal at most mid-size organizations runs on spreadsheets, email chains, and a legacy system nobody wants to touch. There is no enforced workflow, no audit trail, no self-service reporting, and no bilingual support.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3840480"/>
            <a:ext cx="57607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system replaces that with a single, auditable, workflow-enforced platform — every review moves through a fixed, timestamped sequence, and every exceptional situation has an explicit, audited recovery path instead of a database admin editing rows by hand.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675120" y="1737360"/>
            <a:ext cx="2377440" cy="1828800"/>
          </a:xfrm>
          <a:prstGeom prst="roundRect">
            <a:avLst>
              <a:gd name="adj" fmla="val 6000"/>
            </a:avLst>
          </a:prstGeom>
          <a:solidFill>
            <a:srgbClr val="F4F7FE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7" name="Text 5"/>
          <p:cNvSpPr/>
          <p:nvPr/>
        </p:nvSpPr>
        <p:spPr>
          <a:xfrm>
            <a:off x="6675120" y="1938528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F6FE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6812280" y="278892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 stages,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enforced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9281160" y="1737360"/>
            <a:ext cx="2377440" cy="1828800"/>
          </a:xfrm>
          <a:prstGeom prst="roundRect">
            <a:avLst>
              <a:gd name="adj" fmla="val 6000"/>
            </a:avLst>
          </a:prstGeom>
          <a:solidFill>
            <a:srgbClr val="F4F7FE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0" name="Text 8"/>
          <p:cNvSpPr/>
          <p:nvPr/>
        </p:nvSpPr>
        <p:spPr>
          <a:xfrm>
            <a:off x="9281160" y="1938528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F6FE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9418320" y="278892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languages,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RTL support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675120" y="3840480"/>
            <a:ext cx="2377440" cy="1828800"/>
          </a:xfrm>
          <a:prstGeom prst="roundRect">
            <a:avLst>
              <a:gd name="adj" fmla="val 6000"/>
            </a:avLst>
          </a:prstGeom>
          <a:solidFill>
            <a:srgbClr val="F4F7FE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3" name="Text 11"/>
          <p:cNvSpPr/>
          <p:nvPr/>
        </p:nvSpPr>
        <p:spPr>
          <a:xfrm>
            <a:off x="6675120" y="4041648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F6FE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6812280" y="489204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recovery actions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9281160" y="3840480"/>
            <a:ext cx="2377440" cy="1828800"/>
          </a:xfrm>
          <a:prstGeom prst="roundRect">
            <a:avLst>
              <a:gd name="adj" fmla="val 6000"/>
            </a:avLst>
          </a:prstGeom>
          <a:solidFill>
            <a:srgbClr val="F4F7FE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6" name="Text 14"/>
          <p:cNvSpPr/>
          <p:nvPr/>
        </p:nvSpPr>
        <p:spPr>
          <a:xfrm>
            <a:off x="9281160" y="4041648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F6FE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3400" dirty="0"/>
          </a:p>
        </p:txBody>
      </p:sp>
      <p:sp>
        <p:nvSpPr>
          <p:cNvPr id="17" name="Text 15"/>
          <p:cNvSpPr/>
          <p:nvPr/>
        </p:nvSpPr>
        <p:spPr>
          <a:xfrm>
            <a:off x="9418320" y="489204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transitions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audited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USES IT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roles, one platform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560320" cy="4206240"/>
          </a:xfrm>
          <a:prstGeom prst="roundRect">
            <a:avLst>
              <a:gd name="adj" fmla="val 3571"/>
            </a:avLst>
          </a:prstGeom>
          <a:solidFill>
            <a:srgbClr val="4C8BF5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5" name="Text 3"/>
          <p:cNvSpPr/>
          <p:nvPr/>
        </p:nvSpPr>
        <p:spPr>
          <a:xfrm>
            <a:off x="777240" y="2103120"/>
            <a:ext cx="2103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Employee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77240" y="2880360"/>
            <a:ext cx="210312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Views KPIs/competencies, acknowledges, self-assesses, reviews final rating.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3337560" y="1828800"/>
            <a:ext cx="2560320" cy="4206240"/>
          </a:xfrm>
          <a:prstGeom prst="roundRect">
            <a:avLst>
              <a:gd name="adj" fmla="val 3571"/>
            </a:avLst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8" name="Text 6"/>
          <p:cNvSpPr/>
          <p:nvPr/>
        </p:nvSpPr>
        <p:spPr>
          <a:xfrm>
            <a:off x="3566160" y="2103120"/>
            <a:ext cx="2103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Manager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3566160" y="2880360"/>
            <a:ext cx="210312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KPIs and competencies, scores achievement, submits to HR.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126480" y="1828800"/>
            <a:ext cx="2560320" cy="4206240"/>
          </a:xfrm>
          <a:prstGeom prst="roundRect">
            <a:avLst>
              <a:gd name="adj" fmla="val 3571"/>
            </a:avLst>
          </a:prstGeom>
          <a:solidFill>
            <a:srgbClr val="1E4FB8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1" name="Text 9"/>
          <p:cNvSpPr/>
          <p:nvPr/>
        </p:nvSpPr>
        <p:spPr>
          <a:xfrm>
            <a:off x="6355080" y="2103120"/>
            <a:ext cx="2103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HR Reviewer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6355080" y="2880360"/>
            <a:ext cx="210312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Two-stage independent approval — segregation of duties enforced.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915400" y="1828800"/>
            <a:ext cx="2560320" cy="4206240"/>
          </a:xfrm>
          <a:prstGeom prst="roundRect">
            <a:avLst>
              <a:gd name="adj" fmla="val 3571"/>
            </a:avLst>
          </a:prstGeom>
          <a:solidFill>
            <a:srgbClr val="0F2B5C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4" name="Text 12"/>
          <p:cNvSpPr/>
          <p:nvPr/>
        </p:nvSpPr>
        <p:spPr>
          <a:xfrm>
            <a:off x="9144000" y="2103120"/>
            <a:ext cx="2103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Administrator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9144000" y="2880360"/>
            <a:ext cx="210312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system administration, reporting, and the Workflow Administration recovery console.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THE HOOD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Technology stack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4864" cy="685800"/>
          </a:xfrm>
          <a:prstGeom prst="rect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5" name="Text 3"/>
          <p:cNvSpPr/>
          <p:nvPr/>
        </p:nvSpPr>
        <p:spPr>
          <a:xfrm>
            <a:off x="777240" y="178308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Runtime &amp; framework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13055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.NET 8 · ASP.NET Core 8 Razor Pages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548640" y="2697480"/>
            <a:ext cx="54864" cy="685800"/>
          </a:xfrm>
          <a:prstGeom prst="rect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8" name="Text 6"/>
          <p:cNvSpPr/>
          <p:nvPr/>
        </p:nvSpPr>
        <p:spPr>
          <a:xfrm>
            <a:off x="777240" y="269748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access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77240" y="304495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Entity Framework Core 8 · Npgsql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48640" y="3611880"/>
            <a:ext cx="54864" cy="685800"/>
          </a:xfrm>
          <a:prstGeom prst="rect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1" name="Text 9"/>
          <p:cNvSpPr/>
          <p:nvPr/>
        </p:nvSpPr>
        <p:spPr>
          <a:xfrm>
            <a:off x="777240" y="361188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77240" y="395935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PostgreSQL 16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526280"/>
            <a:ext cx="54864" cy="685800"/>
          </a:xfrm>
          <a:prstGeom prst="rect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4" name="Text 12"/>
          <p:cNvSpPr/>
          <p:nvPr/>
        </p:nvSpPr>
        <p:spPr>
          <a:xfrm>
            <a:off x="777240" y="452628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Localization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487375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ASP.NET Core localization · English + Arabic (RTL)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5440680"/>
            <a:ext cx="54864" cy="685800"/>
          </a:xfrm>
          <a:prstGeom prst="rect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17" name="Text 15"/>
          <p:cNvSpPr/>
          <p:nvPr/>
        </p:nvSpPr>
        <p:spPr>
          <a:xfrm>
            <a:off x="777240" y="544068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77240" y="578815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SMTP · branded bilingual HTML templates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126480" y="1783080"/>
            <a:ext cx="54864" cy="685800"/>
          </a:xfrm>
          <a:prstGeom prst="rect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20" name="Text 18"/>
          <p:cNvSpPr/>
          <p:nvPr/>
        </p:nvSpPr>
        <p:spPr>
          <a:xfrm>
            <a:off x="6355080" y="178308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 jobs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355080" y="213055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Quartz.NET (in-process scheduler, 6 jobs)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126480" y="2697480"/>
            <a:ext cx="54864" cy="685800"/>
          </a:xfrm>
          <a:prstGeom prst="rect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23" name="Text 21"/>
          <p:cNvSpPr/>
          <p:nvPr/>
        </p:nvSpPr>
        <p:spPr>
          <a:xfrm>
            <a:off x="6355080" y="269748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 generation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355080" y="304495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PuppeteerSharp (headless Chromium)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126480" y="3611880"/>
            <a:ext cx="54864" cy="685800"/>
          </a:xfrm>
          <a:prstGeom prst="rect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26" name="Text 24"/>
          <p:cNvSpPr/>
          <p:nvPr/>
        </p:nvSpPr>
        <p:spPr>
          <a:xfrm>
            <a:off x="6355080" y="361188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 generation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355080" y="395935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ClosedXML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6126480" y="4526280"/>
            <a:ext cx="54864" cy="685800"/>
          </a:xfrm>
          <a:prstGeom prst="rect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29" name="Text 27"/>
          <p:cNvSpPr/>
          <p:nvPr/>
        </p:nvSpPr>
        <p:spPr>
          <a:xfrm>
            <a:off x="6355080" y="452628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Secrets at rest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355080" y="487375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ASP.NET Core Data Protection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6126480" y="5440680"/>
            <a:ext cx="54864" cy="685800"/>
          </a:xfrm>
          <a:prstGeom prst="rect">
            <a:avLst/>
          </a:prstGeom>
          <a:solidFill>
            <a:srgbClr val="2F6FED"/>
          </a:solidFill>
          <a:ln/>
        </p:spPr>
        <p:txBody>
          <a:bodyPr/>
          <a:lstStyle/>
          <a:p>
            <a:endParaRPr lang="en-KW"/>
          </a:p>
        </p:txBody>
      </p:sp>
      <p:sp>
        <p:nvSpPr>
          <p:cNvPr id="32" name="Text 30"/>
          <p:cNvSpPr/>
          <p:nvPr/>
        </p:nvSpPr>
        <p:spPr>
          <a:xfrm>
            <a:off x="6355080" y="544068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Testing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355080" y="578815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xUnit · in-memory SQLite fixture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architecture</a:t>
            </a:r>
            <a:endParaRPr lang="en-US" sz="3200" dirty="0"/>
          </a:p>
        </p:txBody>
      </p:sp>
      <p:pic>
        <p:nvPicPr>
          <p:cNvPr id="4" name="Image 0" descr="./diagrams/architecture_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737360" y="1600200"/>
            <a:ext cx="8686800" cy="4892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Solution structure</a:t>
            </a:r>
            <a:endParaRPr lang="en-US" sz="3200" dirty="0"/>
          </a:p>
        </p:txBody>
      </p:sp>
      <p:pic>
        <p:nvPicPr>
          <p:cNvPr id="4" name="Image 0" descr="./diagrams/architecture_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103120" y="1920240"/>
            <a:ext cx="7955280" cy="32918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71600" y="5486400"/>
            <a:ext cx="9418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and Importer both depend on Core; Core depends on neither — every business rule is testable without booting a web host.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Dashboard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Organization-wide completion metrics, per-department breakdown, form-status summary, and a live recent-activity feed drawn directly from the audit trail.</a:t>
            </a:r>
            <a:endParaRPr lang="en-US" sz="1400" dirty="0"/>
          </a:p>
        </p:txBody>
      </p:sp>
      <p:pic>
        <p:nvPicPr>
          <p:cNvPr id="5" name="Image 0" descr="./screenshots/02_dashboar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258568" y="2450592"/>
            <a:ext cx="6976872" cy="392277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B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Employee &amp; reference master data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Master, Department Master, KPI Master, Competency Master, Job Families, and Rating Scales — all bilingual, all HR-Administrator editable.</a:t>
            </a:r>
            <a:endParaRPr lang="en-US" sz="1400" dirty="0"/>
          </a:p>
        </p:txBody>
      </p:sp>
      <p:pic>
        <p:nvPicPr>
          <p:cNvPr id="5" name="Image 0" descr="./screenshots/03_employee_management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548640" y="2148840"/>
            <a:ext cx="5212080" cy="16916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3858768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Master</a:t>
            </a:r>
            <a:endParaRPr lang="en-US" sz="1050" dirty="0"/>
          </a:p>
        </p:txBody>
      </p:sp>
      <p:pic>
        <p:nvPicPr>
          <p:cNvPr id="7" name="Image 1" descr="./screenshots/05_kpi_master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6172200" y="2148840"/>
            <a:ext cx="5303520" cy="16916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172200" y="3858768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Master</a:t>
            </a:r>
            <a:endParaRPr lang="en-US" sz="1050" dirty="0"/>
          </a:p>
        </p:txBody>
      </p:sp>
      <p:pic>
        <p:nvPicPr>
          <p:cNvPr id="9" name="Image 2" descr="./screenshots/06_competency_master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548640" y="4114800"/>
            <a:ext cx="5303520" cy="169164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8640" y="5824728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Competency Master</a:t>
            </a:r>
            <a:endParaRPr lang="en-US" sz="1050" dirty="0"/>
          </a:p>
        </p:txBody>
      </p:sp>
      <p:pic>
        <p:nvPicPr>
          <p:cNvPr id="11" name="Image 3" descr="./screenshots/07_reference_master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172200" y="4114800"/>
            <a:ext cx="5303520" cy="169164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172200" y="5824728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Families &amp; Rating Scales</a:t>
            </a:r>
            <a:endParaRPr lang="en-US" sz="1050" dirty="0"/>
          </a:p>
        </p:txBody>
      </p:sp>
      <p:sp>
        <p:nvSpPr>
          <p:cNvPr id="13" name="Text 7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Management System · v1.0.0</a:t>
            </a:r>
            <a:endParaRPr lang="en-US" sz="900" dirty="0"/>
          </a:p>
        </p:txBody>
      </p:sp>
      <p:sp>
        <p:nvSpPr>
          <p:cNvPr id="14" name="Text 8"/>
          <p:cNvSpPr/>
          <p:nvPr/>
        </p:nvSpPr>
        <p:spPr>
          <a:xfrm>
            <a:off x="1146017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1323</Words>
  <Application>Microsoft Macintosh PowerPoint</Application>
  <PresentationFormat>Widescreen</PresentationFormat>
  <Paragraphs>287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Performance Management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Performance Management System — v1.0.0</dc:title>
  <dc:subject>PptxGenJS Presentation</dc:subject>
  <dc:creator>Performance Management System</dc:creator>
  <cp:lastModifiedBy>Performance Management System</cp:lastModifiedBy>
  <cp:revision>4</cp:revision>
  <dcterms:created xsi:type="dcterms:W3CDTF">2026-07-26T09:37:52Z</dcterms:created>
  <dcterms:modified xsi:type="dcterms:W3CDTF">2026-07-26T10:21:04Z</dcterms:modified>
</cp:coreProperties>
</file>